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sldIdLst>
    <p:sldId id="256" r:id="rId2"/>
    <p:sldId id="508" r:id="rId3"/>
    <p:sldId id="502" r:id="rId4"/>
    <p:sldId id="509" r:id="rId5"/>
    <p:sldId id="510" r:id="rId6"/>
    <p:sldId id="511" r:id="rId7"/>
    <p:sldId id="512" r:id="rId8"/>
    <p:sldId id="506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ia Andrzej" initials="GA" lastIdx="6" clrIdx="0">
    <p:extLst>
      <p:ext uri="{19B8F6BF-5375-455C-9EA6-DF929625EA0E}">
        <p15:presenceInfo xmlns:p15="http://schemas.microsoft.com/office/powerpoint/2012/main" userId="S::agonia@pfron.org.pl::3bb4239a-cdb4-4cf0-9d20-e91a389759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  <a:srgbClr val="48A23F"/>
    <a:srgbClr val="CB333B"/>
    <a:srgbClr val="D35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41" autoAdjust="0"/>
    <p:restoredTop sz="94660"/>
  </p:normalViewPr>
  <p:slideViewPr>
    <p:cSldViewPr snapToGrid="0" showGuides="1">
      <p:cViewPr varScale="1">
        <p:scale>
          <a:sx n="152" d="100"/>
          <a:sy n="152" d="100"/>
        </p:scale>
        <p:origin x="156" y="120"/>
      </p:cViewPr>
      <p:guideLst>
        <p:guide orient="horz" pos="799"/>
        <p:guide pos="7355"/>
        <p:guide pos="302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0 2562,'-2'0'1025,"0"2"2242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4292,'0'0'64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0 8040,'0'15'192,"0"4"32,0-9 0,-11 2 225,5-7 1248,1 0-1441,-1 0-127,3-3-994,-5-2-4260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7719,'0'9'833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0 2562,'-2'0'1025,"0"2"2242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0 5381,'0'0'1890,"-3"0"-2467,-1 0 97,1 0 160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1 11499,'0'7'-449,"-3"-1"578,-2-3-193,5-1 288,0 0-1089,0 0-576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4292,'0'0'64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0 8040,'0'15'192,"0"4"32,0-9 0,-11 2 225,5-7 1248,1 0-1441,-1 0-127,3-3-994,-5-2-4260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7719,'0'9'833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0 5381,'0'0'1890,"-3"0"-2467,-1 0 97,1 0 160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1 11499,'0'7'-449,"-3"-1"578,-2-3-193,5-1 288,0 0-1089,0 0-576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4292,'0'0'64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0 8040,'0'15'192,"0"4"32,0-9 0,-11 2 225,5-7 1248,1 0-1441,-1 0-127,3-3-994,-5-2-4260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7719,'0'9'833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0 2562,'-2'0'1025,"0"2"2242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0 5381,'0'0'1890,"-3"0"-2467,-1 0 97,1 0 160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5T18:55:32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1 11499,'0'7'-449,"-3"-1"578,-2-3-193,5-1 288,0 0-1089,0 0-576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8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3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119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2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396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3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42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19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 noChangeAspect="1"/>
          </p:cNvGrpSpPr>
          <p:nvPr userDrawn="1"/>
        </p:nvGrpSpPr>
        <p:grpSpPr bwMode="auto">
          <a:xfrm>
            <a:off x="3411538" y="2400300"/>
            <a:ext cx="5368925" cy="2057400"/>
            <a:chOff x="2149" y="1512"/>
            <a:chExt cx="3382" cy="1296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3897993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5551B5-2A7E-4F16-A153-E4F2EA6499AA}" type="datetimeFigureOut">
              <a:rPr lang="pl-PL" smtClean="0"/>
              <a:t>2023-12-11</a:t>
            </a:fld>
            <a:endParaRPr lang="pl-PL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E520EA-0CA8-43C2-8B33-FAFDA69E85A0}" type="slidenum">
              <a:rPr lang="pl-PL" smtClean="0"/>
              <a:t>‹#›</a:t>
            </a:fld>
            <a:endParaRPr lang="pl-PL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6" y="1486917"/>
            <a:ext cx="11032832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90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27176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247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54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6007100" y="1486917"/>
            <a:ext cx="5651500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478586" y="1486917"/>
            <a:ext cx="5109414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9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7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2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1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9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2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  <p:sldLayoutId id="2147483901" r:id="rId18"/>
    <p:sldLayoutId id="2147483882" r:id="rId19"/>
    <p:sldLayoutId id="2147483657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00.emf"/><Relationship Id="rId3" Type="http://schemas.openxmlformats.org/officeDocument/2006/relationships/hyperlink" Target="https://www.pfron.org.pl/aktualnosci/szczegoly-aktualnosci/news/wieksze-srodki-finansowe-w-drugiej-turze-naboru-w-programie-samodzielnosc-aktywnosc/" TargetMode="External"/><Relationship Id="rId7" Type="http://schemas.openxmlformats.org/officeDocument/2006/relationships/image" Target="../media/image300.emf"/><Relationship Id="rId12" Type="http://schemas.openxmlformats.org/officeDocument/2006/relationships/customXml" Target="../ink/ink5.xml"/><Relationship Id="rId2" Type="http://schemas.openxmlformats.org/officeDocument/2006/relationships/hyperlink" Target="https://www.pfron.org.pl/aktualnosci/szczegoly-aktualnosci/news/przyznalismy-dofinansowania-w-ramach-programu-samodzielnosc-aktywnosc-mobilnosc/" TargetMode="Externa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2.xml"/><Relationship Id="rId11" Type="http://schemas.openxmlformats.org/officeDocument/2006/relationships/image" Target="../media/image500.emf"/><Relationship Id="rId5" Type="http://schemas.openxmlformats.org/officeDocument/2006/relationships/image" Target="../media/image20.emf"/><Relationship Id="rId15" Type="http://schemas.openxmlformats.org/officeDocument/2006/relationships/image" Target="../media/image700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00.emf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emf"/><Relationship Id="rId13" Type="http://schemas.openxmlformats.org/officeDocument/2006/relationships/customXml" Target="../ink/ink12.xml"/><Relationship Id="rId7" Type="http://schemas.openxmlformats.org/officeDocument/2006/relationships/customXml" Target="../ink/ink9.xml"/><Relationship Id="rId12" Type="http://schemas.openxmlformats.org/officeDocument/2006/relationships/image" Target="../media/image60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00.emf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0" Type="http://schemas.openxmlformats.org/officeDocument/2006/relationships/image" Target="../media/image500.emf"/><Relationship Id="rId4" Type="http://schemas.openxmlformats.org/officeDocument/2006/relationships/image" Target="../media/image20.emf"/><Relationship Id="rId9" Type="http://schemas.openxmlformats.org/officeDocument/2006/relationships/customXml" Target="../ink/ink10.xml"/><Relationship Id="rId14" Type="http://schemas.openxmlformats.org/officeDocument/2006/relationships/image" Target="../media/image70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emf"/><Relationship Id="rId13" Type="http://schemas.openxmlformats.org/officeDocument/2006/relationships/customXml" Target="../ink/ink18.xml"/><Relationship Id="rId7" Type="http://schemas.openxmlformats.org/officeDocument/2006/relationships/customXml" Target="../ink/ink15.xml"/><Relationship Id="rId12" Type="http://schemas.openxmlformats.org/officeDocument/2006/relationships/image" Target="../media/image600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00.emf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0" Type="http://schemas.openxmlformats.org/officeDocument/2006/relationships/image" Target="../media/image500.emf"/><Relationship Id="rId4" Type="http://schemas.openxmlformats.org/officeDocument/2006/relationships/image" Target="../media/image20.emf"/><Relationship Id="rId9" Type="http://schemas.openxmlformats.org/officeDocument/2006/relationships/customXml" Target="../ink/ink16.xml"/><Relationship Id="rId14" Type="http://schemas.openxmlformats.org/officeDocument/2006/relationships/image" Target="../media/image70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ow.pfron.org.p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62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33A5F-12C9-4919-8BDF-9787CD3D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A79AE7-3087-4320-83FA-2809312F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83">
            <a:extLst>
              <a:ext uri="{FF2B5EF4-FFF2-40B4-BE49-F238E27FC236}">
                <a16:creationId xmlns:a16="http://schemas.microsoft.com/office/drawing/2014/main" id="{7003D6E7-4E54-4480-B2AE-A39044E41A78}"/>
              </a:ext>
            </a:extLst>
          </p:cNvPr>
          <p:cNvSpPr txBox="1">
            <a:spLocks/>
          </p:cNvSpPr>
          <p:nvPr/>
        </p:nvSpPr>
        <p:spPr>
          <a:xfrm>
            <a:off x="117717" y="4913538"/>
            <a:ext cx="6139216" cy="120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pl-PL" sz="19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pl-PL" sz="24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32A844C-4AA9-4BFE-BF71-A5F85CBDC0A2}"/>
              </a:ext>
            </a:extLst>
          </p:cNvPr>
          <p:cNvSpPr txBox="1"/>
          <p:nvPr/>
        </p:nvSpPr>
        <p:spPr>
          <a:xfrm>
            <a:off x="298375" y="1416185"/>
            <a:ext cx="9492169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270510" algn="l"/>
              </a:tabLst>
            </a:pPr>
            <a:r>
              <a:rPr lang="pl-PL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„Samodzielność-Aktywność-Mobilność” </a:t>
            </a:r>
            <a:br>
              <a:rPr lang="pl-PL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nowe programy PFRON</a:t>
            </a:r>
            <a:endParaRPr lang="pl-PL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Mieszkanie dla absolwenta,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800" b="1" dirty="0">
                <a:solidFill>
                  <a:srgbClr val="5356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Dostępne mieszkanie,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Wspomagane Społeczności Mieszkaniowe </a:t>
            </a:r>
            <a:b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(17 mln zł dla NGO z Lubuskiego, 6 grudnia pierwsza umowa z Fundacją </a:t>
            </a:r>
            <a:r>
              <a:rPr lang="pl-PL" sz="2800" b="1" dirty="0" err="1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Stephanus</a:t>
            </a: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5 mln zł, mieszkania powstaną </a:t>
            </a:r>
            <a:b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Gralewie, gm. Santok),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Mobilność osób z niepełnosprawnością. </a:t>
            </a:r>
            <a:b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(500 mln zł w całej Polsce).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l-PL" sz="2800" b="1" dirty="0">
              <a:solidFill>
                <a:srgbClr val="53565A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2400" b="1" dirty="0">
              <a:solidFill>
                <a:srgbClr val="53565A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l-PL" sz="2400" b="1" dirty="0">
              <a:solidFill>
                <a:srgbClr val="53565A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270510" algn="l"/>
              </a:tabLst>
            </a:pPr>
            <a:endParaRPr lang="pl-PL" sz="1600" b="1" dirty="0">
              <a:solidFill>
                <a:srgbClr val="53565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ismo odręczne 6">
                <a:extLst>
                  <a:ext uri="{FF2B5EF4-FFF2-40B4-BE49-F238E27FC236}">
                    <a16:creationId xmlns:a16="http://schemas.microsoft.com/office/drawing/2014/main" id="{CF231739-6613-40F5-8548-2BE9664259A7}"/>
                  </a:ext>
                </a:extLst>
              </p14:cNvPr>
              <p14:cNvContentPartPr/>
              <p14:nvPr/>
            </p14:nvContentPartPr>
            <p14:xfrm>
              <a:off x="9517455" y="1489815"/>
              <a:ext cx="2160" cy="1080"/>
            </p14:xfrm>
          </p:contentPart>
        </mc:Choice>
        <mc:Fallback xmlns="">
          <p:pic>
            <p:nvPicPr>
              <p:cNvPr id="7" name="Pismo odręczne 6">
                <a:extLst>
                  <a:ext uri="{FF2B5EF4-FFF2-40B4-BE49-F238E27FC236}">
                    <a16:creationId xmlns:a16="http://schemas.microsoft.com/office/drawing/2014/main" id="{CF231739-6613-40F5-8548-2BE9664259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12271" y="1485495"/>
                <a:ext cx="12528" cy="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Pismo odręczne 7">
                <a:extLst>
                  <a:ext uri="{FF2B5EF4-FFF2-40B4-BE49-F238E27FC236}">
                    <a16:creationId xmlns:a16="http://schemas.microsoft.com/office/drawing/2014/main" id="{A0FB3E5E-F6FC-4414-BB64-6AC02E27FD02}"/>
                  </a:ext>
                </a:extLst>
              </p14:cNvPr>
              <p14:cNvContentPartPr/>
              <p14:nvPr/>
            </p14:nvContentPartPr>
            <p14:xfrm>
              <a:off x="9368055" y="1929735"/>
              <a:ext cx="3600" cy="360"/>
            </p14:xfrm>
          </p:contentPart>
        </mc:Choice>
        <mc:Fallback xmlns="">
          <p:pic>
            <p:nvPicPr>
              <p:cNvPr id="8" name="Pismo odręczne 7">
                <a:extLst>
                  <a:ext uri="{FF2B5EF4-FFF2-40B4-BE49-F238E27FC236}">
                    <a16:creationId xmlns:a16="http://schemas.microsoft.com/office/drawing/2014/main" id="{A0FB3E5E-F6FC-4414-BB64-6AC02E27FD0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64128" y="1925415"/>
                <a:ext cx="11455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57C0332B-AA0A-42D8-B653-3BB25BC1C138}"/>
                  </a:ext>
                </a:extLst>
              </p14:cNvPr>
              <p14:cNvContentPartPr/>
              <p14:nvPr/>
            </p14:nvContentPartPr>
            <p14:xfrm>
              <a:off x="750094" y="2415653"/>
              <a:ext cx="3240" cy="828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57C0332B-AA0A-42D8-B653-3BB25BC1C13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5774" y="2411333"/>
                <a:ext cx="1188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EB236562-8B3F-41A3-812A-557151024FBD}"/>
                  </a:ext>
                </a:extLst>
              </p14:cNvPr>
              <p14:cNvContentPartPr/>
              <p14:nvPr/>
            </p14:nvContentPartPr>
            <p14:xfrm>
              <a:off x="801214" y="2445893"/>
              <a:ext cx="360" cy="36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EB236562-8B3F-41A3-812A-557151024FB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6894" y="2441573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E29D4C80-AFE9-4B0D-BB50-C2F8F44283D2}"/>
                  </a:ext>
                </a:extLst>
              </p14:cNvPr>
              <p14:cNvContentPartPr/>
              <p14:nvPr/>
            </p14:nvContentPartPr>
            <p14:xfrm>
              <a:off x="1975408" y="1843990"/>
              <a:ext cx="14040" cy="2664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E29D4C80-AFE9-4B0D-BB50-C2F8F44283D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71196" y="1839670"/>
                <a:ext cx="22464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5A50316E-390D-41BE-82AA-BE0B8FB6D0D3}"/>
                  </a:ext>
                </a:extLst>
              </p14:cNvPr>
              <p14:cNvContentPartPr/>
              <p14:nvPr/>
            </p14:nvContentPartPr>
            <p14:xfrm>
              <a:off x="2269888" y="1608190"/>
              <a:ext cx="360" cy="396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5A50316E-390D-41BE-82AA-BE0B8FB6D0D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65568" y="1603438"/>
                <a:ext cx="9000" cy="134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70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33A5F-12C9-4919-8BDF-9787CD3D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A79AE7-3087-4320-83FA-2809312F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83">
            <a:extLst>
              <a:ext uri="{FF2B5EF4-FFF2-40B4-BE49-F238E27FC236}">
                <a16:creationId xmlns:a16="http://schemas.microsoft.com/office/drawing/2014/main" id="{7003D6E7-4E54-4480-B2AE-A39044E41A78}"/>
              </a:ext>
            </a:extLst>
          </p:cNvPr>
          <p:cNvSpPr txBox="1">
            <a:spLocks/>
          </p:cNvSpPr>
          <p:nvPr/>
        </p:nvSpPr>
        <p:spPr>
          <a:xfrm>
            <a:off x="117717" y="4913538"/>
            <a:ext cx="6139216" cy="120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pl-PL" sz="19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pl-PL" sz="24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32A844C-4AA9-4BFE-BF71-A5F85CBDC0A2}"/>
              </a:ext>
            </a:extLst>
          </p:cNvPr>
          <p:cNvSpPr txBox="1"/>
          <p:nvPr/>
        </p:nvSpPr>
        <p:spPr>
          <a:xfrm>
            <a:off x="304680" y="1214386"/>
            <a:ext cx="9492169" cy="463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270510" algn="l"/>
              </a:tabLst>
            </a:pPr>
            <a:r>
              <a:rPr lang="pl-PL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Programy i zadania PFRON – pomoc dla indywidualnych osób z niepełnosprawnościami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Aktywny samorząd,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Refundacja składek ZUS i KRUS,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do wynagrodzeń,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turnusów rehabilitacyjnych,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przedmiotów ortopedycznych i środków pomocniczych,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Likwidacja barier w komunikowaniu się oraz barier architektonicznych </a:t>
            </a:r>
            <a:br>
              <a:rPr lang="pl-PL" sz="22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technicznych,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5356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Dotacja na założenie działalności gospodarczej. </a:t>
            </a:r>
            <a:endParaRPr lang="pl-PL" sz="2400" b="1" dirty="0">
              <a:solidFill>
                <a:srgbClr val="53565A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70510" algn="l"/>
              </a:tabLst>
            </a:pPr>
            <a:endParaRPr lang="pl-PL" sz="1600" b="1" dirty="0">
              <a:solidFill>
                <a:srgbClr val="53565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Pismo odręczne 6">
                <a:extLst>
                  <a:ext uri="{FF2B5EF4-FFF2-40B4-BE49-F238E27FC236}">
                    <a16:creationId xmlns:a16="http://schemas.microsoft.com/office/drawing/2014/main" id="{CF231739-6613-40F5-8548-2BE9664259A7}"/>
                  </a:ext>
                </a:extLst>
              </p14:cNvPr>
              <p14:cNvContentPartPr/>
              <p14:nvPr/>
            </p14:nvContentPartPr>
            <p14:xfrm>
              <a:off x="9517455" y="1489815"/>
              <a:ext cx="2160" cy="1080"/>
            </p14:xfrm>
          </p:contentPart>
        </mc:Choice>
        <mc:Fallback xmlns="">
          <p:pic>
            <p:nvPicPr>
              <p:cNvPr id="7" name="Pismo odręczne 6">
                <a:extLst>
                  <a:ext uri="{FF2B5EF4-FFF2-40B4-BE49-F238E27FC236}">
                    <a16:creationId xmlns:a16="http://schemas.microsoft.com/office/drawing/2014/main" id="{CF231739-6613-40F5-8548-2BE9664259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12271" y="1485495"/>
                <a:ext cx="12528" cy="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Pismo odręczne 7">
                <a:extLst>
                  <a:ext uri="{FF2B5EF4-FFF2-40B4-BE49-F238E27FC236}">
                    <a16:creationId xmlns:a16="http://schemas.microsoft.com/office/drawing/2014/main" id="{A0FB3E5E-F6FC-4414-BB64-6AC02E27FD02}"/>
                  </a:ext>
                </a:extLst>
              </p14:cNvPr>
              <p14:cNvContentPartPr/>
              <p14:nvPr/>
            </p14:nvContentPartPr>
            <p14:xfrm>
              <a:off x="9368055" y="1929735"/>
              <a:ext cx="3600" cy="360"/>
            </p14:xfrm>
          </p:contentPart>
        </mc:Choice>
        <mc:Fallback xmlns="">
          <p:pic>
            <p:nvPicPr>
              <p:cNvPr id="8" name="Pismo odręczne 7">
                <a:extLst>
                  <a:ext uri="{FF2B5EF4-FFF2-40B4-BE49-F238E27FC236}">
                    <a16:creationId xmlns:a16="http://schemas.microsoft.com/office/drawing/2014/main" id="{A0FB3E5E-F6FC-4414-BB64-6AC02E27FD0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64128" y="1925415"/>
                <a:ext cx="11455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57C0332B-AA0A-42D8-B653-3BB25BC1C138}"/>
                  </a:ext>
                </a:extLst>
              </p14:cNvPr>
              <p14:cNvContentPartPr/>
              <p14:nvPr/>
            </p14:nvContentPartPr>
            <p14:xfrm>
              <a:off x="750094" y="2415653"/>
              <a:ext cx="3240" cy="828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57C0332B-AA0A-42D8-B653-3BB25BC1C13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5774" y="2411333"/>
                <a:ext cx="1188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EB236562-8B3F-41A3-812A-557151024FBD}"/>
                  </a:ext>
                </a:extLst>
              </p14:cNvPr>
              <p14:cNvContentPartPr/>
              <p14:nvPr/>
            </p14:nvContentPartPr>
            <p14:xfrm>
              <a:off x="801214" y="2445893"/>
              <a:ext cx="360" cy="36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EB236562-8B3F-41A3-812A-557151024FB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6894" y="2441573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E29D4C80-AFE9-4B0D-BB50-C2F8F44283D2}"/>
                  </a:ext>
                </a:extLst>
              </p14:cNvPr>
              <p14:cNvContentPartPr/>
              <p14:nvPr/>
            </p14:nvContentPartPr>
            <p14:xfrm>
              <a:off x="1975408" y="1843990"/>
              <a:ext cx="14040" cy="2664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E29D4C80-AFE9-4B0D-BB50-C2F8F44283D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71196" y="1839670"/>
                <a:ext cx="22464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5A50316E-390D-41BE-82AA-BE0B8FB6D0D3}"/>
                  </a:ext>
                </a:extLst>
              </p14:cNvPr>
              <p14:cNvContentPartPr/>
              <p14:nvPr/>
            </p14:nvContentPartPr>
            <p14:xfrm>
              <a:off x="2269888" y="1608190"/>
              <a:ext cx="360" cy="396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5A50316E-390D-41BE-82AA-BE0B8FB6D0D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65568" y="1603438"/>
                <a:ext cx="9000" cy="134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152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33A5F-12C9-4919-8BDF-9787CD3D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A79AE7-3087-4320-83FA-2809312F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83">
            <a:extLst>
              <a:ext uri="{FF2B5EF4-FFF2-40B4-BE49-F238E27FC236}">
                <a16:creationId xmlns:a16="http://schemas.microsoft.com/office/drawing/2014/main" id="{7003D6E7-4E54-4480-B2AE-A39044E41A78}"/>
              </a:ext>
            </a:extLst>
          </p:cNvPr>
          <p:cNvSpPr txBox="1">
            <a:spLocks/>
          </p:cNvSpPr>
          <p:nvPr/>
        </p:nvSpPr>
        <p:spPr>
          <a:xfrm>
            <a:off x="117717" y="4913538"/>
            <a:ext cx="6139216" cy="120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pl-PL" sz="19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pl-PL" sz="24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32A844C-4AA9-4BFE-BF71-A5F85CBDC0A2}"/>
              </a:ext>
            </a:extLst>
          </p:cNvPr>
          <p:cNvSpPr txBox="1"/>
          <p:nvPr/>
        </p:nvSpPr>
        <p:spPr>
          <a:xfrm>
            <a:off x="210088" y="1027906"/>
            <a:ext cx="9492169" cy="658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270510" algn="l"/>
              </a:tabLst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  <a:tabLst>
                <a:tab pos="270510" algn="l"/>
              </a:tabLst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Wypożyczalnia technologii wspomagających </a:t>
            </a: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 osób z niepełnosprawnością</a:t>
            </a:r>
            <a:endParaRPr lang="pl-PL" sz="36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270510" algn="l"/>
              </a:tabLst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Kto może wypożyczyć sprzęt?</a:t>
            </a:r>
          </a:p>
          <a:p>
            <a:pPr>
              <a:spcAft>
                <a:spcPts val="600"/>
              </a:spcAft>
              <a:tabLst>
                <a:tab pos="270510" algn="l"/>
              </a:tabLst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Każdy, kto:</a:t>
            </a:r>
          </a:p>
          <a:p>
            <a:pPr algn="ctr">
              <a:spcAft>
                <a:spcPts val="600"/>
              </a:spcAft>
              <a:tabLst>
                <a:tab pos="270510" algn="l"/>
              </a:tabLst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 ważne orzeczenie o niepełnosprawności (czyli orzeczenie wydawane dzieciom do 16 roku życia) lub orzeczenie o znacznym lub umiarkowanym stopniu niepełnosprawności,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ciągu 12 miesięcy przed dniem przed dniem złożenia wniosku o wypożyczenie technologii wspomagającej nie otrzymał ze środków PFRON albo NFZ dofinansowania na zakup takiej samej technologii wspomagającej jak ta, która chce wypożyczyć.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programie nie obowiązuje limit wieku. </a:t>
            </a:r>
          </a:p>
          <a:p>
            <a:pPr>
              <a:spcAft>
                <a:spcPts val="600"/>
              </a:spcAft>
              <a:tabLst>
                <a:tab pos="270510" algn="l"/>
              </a:tabLst>
            </a:pPr>
            <a:endParaRPr lang="pl-PL" sz="36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2400" b="1" dirty="0">
              <a:solidFill>
                <a:srgbClr val="53565A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l-PL" sz="2400" b="1" dirty="0">
              <a:solidFill>
                <a:srgbClr val="53565A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tabLst>
                <a:tab pos="270510" algn="l"/>
              </a:tabLst>
            </a:pPr>
            <a:endParaRPr lang="pl-PL" sz="1600" b="1" dirty="0">
              <a:solidFill>
                <a:srgbClr val="53565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Pismo odręczne 6">
                <a:extLst>
                  <a:ext uri="{FF2B5EF4-FFF2-40B4-BE49-F238E27FC236}">
                    <a16:creationId xmlns:a16="http://schemas.microsoft.com/office/drawing/2014/main" id="{CF231739-6613-40F5-8548-2BE9664259A7}"/>
                  </a:ext>
                </a:extLst>
              </p14:cNvPr>
              <p14:cNvContentPartPr/>
              <p14:nvPr/>
            </p14:nvContentPartPr>
            <p14:xfrm>
              <a:off x="9517455" y="1489815"/>
              <a:ext cx="2160" cy="1080"/>
            </p14:xfrm>
          </p:contentPart>
        </mc:Choice>
        <mc:Fallback xmlns="">
          <p:pic>
            <p:nvPicPr>
              <p:cNvPr id="7" name="Pismo odręczne 6">
                <a:extLst>
                  <a:ext uri="{FF2B5EF4-FFF2-40B4-BE49-F238E27FC236}">
                    <a16:creationId xmlns:a16="http://schemas.microsoft.com/office/drawing/2014/main" id="{CF231739-6613-40F5-8548-2BE9664259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12271" y="1485495"/>
                <a:ext cx="12528" cy="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Pismo odręczne 7">
                <a:extLst>
                  <a:ext uri="{FF2B5EF4-FFF2-40B4-BE49-F238E27FC236}">
                    <a16:creationId xmlns:a16="http://schemas.microsoft.com/office/drawing/2014/main" id="{A0FB3E5E-F6FC-4414-BB64-6AC02E27FD02}"/>
                  </a:ext>
                </a:extLst>
              </p14:cNvPr>
              <p14:cNvContentPartPr/>
              <p14:nvPr/>
            </p14:nvContentPartPr>
            <p14:xfrm>
              <a:off x="9368055" y="1929735"/>
              <a:ext cx="3600" cy="360"/>
            </p14:xfrm>
          </p:contentPart>
        </mc:Choice>
        <mc:Fallback xmlns="">
          <p:pic>
            <p:nvPicPr>
              <p:cNvPr id="8" name="Pismo odręczne 7">
                <a:extLst>
                  <a:ext uri="{FF2B5EF4-FFF2-40B4-BE49-F238E27FC236}">
                    <a16:creationId xmlns:a16="http://schemas.microsoft.com/office/drawing/2014/main" id="{A0FB3E5E-F6FC-4414-BB64-6AC02E27FD0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64128" y="1925415"/>
                <a:ext cx="11455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Pismo odręczne 8">
                <a:extLst>
                  <a:ext uri="{FF2B5EF4-FFF2-40B4-BE49-F238E27FC236}">
                    <a16:creationId xmlns:a16="http://schemas.microsoft.com/office/drawing/2014/main" id="{57C0332B-AA0A-42D8-B653-3BB25BC1C138}"/>
                  </a:ext>
                </a:extLst>
              </p14:cNvPr>
              <p14:cNvContentPartPr/>
              <p14:nvPr/>
            </p14:nvContentPartPr>
            <p14:xfrm>
              <a:off x="750094" y="2415653"/>
              <a:ext cx="3240" cy="828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57C0332B-AA0A-42D8-B653-3BB25BC1C13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5774" y="2411333"/>
                <a:ext cx="1188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Pismo odręczne 9">
                <a:extLst>
                  <a:ext uri="{FF2B5EF4-FFF2-40B4-BE49-F238E27FC236}">
                    <a16:creationId xmlns:a16="http://schemas.microsoft.com/office/drawing/2014/main" id="{EB236562-8B3F-41A3-812A-557151024FBD}"/>
                  </a:ext>
                </a:extLst>
              </p14:cNvPr>
              <p14:cNvContentPartPr/>
              <p14:nvPr/>
            </p14:nvContentPartPr>
            <p14:xfrm>
              <a:off x="801214" y="2445893"/>
              <a:ext cx="360" cy="36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EB236562-8B3F-41A3-812A-557151024FB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6894" y="2441573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E29D4C80-AFE9-4B0D-BB50-C2F8F44283D2}"/>
                  </a:ext>
                </a:extLst>
              </p14:cNvPr>
              <p14:cNvContentPartPr/>
              <p14:nvPr/>
            </p14:nvContentPartPr>
            <p14:xfrm>
              <a:off x="1975408" y="1843990"/>
              <a:ext cx="14040" cy="2664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E29D4C80-AFE9-4B0D-BB50-C2F8F44283D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71196" y="1839670"/>
                <a:ext cx="22464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5A50316E-390D-41BE-82AA-BE0B8FB6D0D3}"/>
                  </a:ext>
                </a:extLst>
              </p14:cNvPr>
              <p14:cNvContentPartPr/>
              <p14:nvPr/>
            </p14:nvContentPartPr>
            <p14:xfrm>
              <a:off x="2269888" y="1608190"/>
              <a:ext cx="360" cy="396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5A50316E-390D-41BE-82AA-BE0B8FB6D0D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65568" y="1603438"/>
                <a:ext cx="9000" cy="134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168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EAABF3-75CC-B7FD-0FFE-6CC3E539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 descr="Obraz zawierający tekst, logo, Czcionka, Znak towarowy&#10;&#10;Opis wygenerowany automatycznie">
            <a:extLst>
              <a:ext uri="{FF2B5EF4-FFF2-40B4-BE49-F238E27FC236}">
                <a16:creationId xmlns:a16="http://schemas.microsoft.com/office/drawing/2014/main" id="{5DE361A5-4D0F-FDD4-9ACE-E9EE0F93F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332" y="1825625"/>
            <a:ext cx="6592936" cy="4351338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FEA972-0C6A-53D5-E152-A929BDBDD48B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pl-PL" dirty="0"/>
              <a:t>Wniosek powinien być złożony w formie elektronicznej w </a:t>
            </a:r>
            <a:r>
              <a:rPr lang="pl-PL" b="1" dirty="0"/>
              <a:t>Systemie Obsługi Wsparcia (SOW).</a:t>
            </a:r>
          </a:p>
          <a:p>
            <a:r>
              <a:rPr lang="pl-PL" dirty="0">
                <a:hlinkClick r:id="rId3"/>
              </a:rPr>
              <a:t>https://sow.pfron.org.pl/</a:t>
            </a:r>
            <a:r>
              <a:rPr lang="pl-PL" dirty="0"/>
              <a:t> </a:t>
            </a:r>
          </a:p>
          <a:p>
            <a:endParaRPr lang="pl-PL" dirty="0"/>
          </a:p>
        </p:txBody>
      </p:sp>
      <p:pic>
        <p:nvPicPr>
          <p:cNvPr id="12" name="Obraz 11" descr="Obraz zawierający tekst, logo, Czcionka, Znak towarowy&#10;&#10;Opis wygenerowany automatycznie">
            <a:extLst>
              <a:ext uri="{FF2B5EF4-FFF2-40B4-BE49-F238E27FC236}">
                <a16:creationId xmlns:a16="http://schemas.microsoft.com/office/drawing/2014/main" id="{0C47BB2E-CE34-E985-8CA9-6E3F5033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08" y="2339603"/>
            <a:ext cx="6155121" cy="40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BF7B80-138E-0648-AB75-BEF8ADF5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19D008-C9E0-87B6-B507-C1F8FBE2F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9F54344-0BED-C2BB-ADA8-ACACCD08D018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600" b="1" dirty="0">
                <a:solidFill>
                  <a:schemeClr val="accent1"/>
                </a:solidFill>
              </a:rPr>
              <a:t>Dostępna przestrzeń publiczna – 2,869 306,44 zł </a:t>
            </a:r>
          </a:p>
          <a:p>
            <a:endParaRPr lang="pl-PL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Dom Pomocy Społecznej w Dobiegniewie,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Powiat Gorzowski,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Przedszkole Miejskie nr 30 w Gorzowie Wlkp., 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Gmina Żary,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Starostwo Powiatowe w Zielonej Górze,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Gmina Kargowa,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Dom Pomocy Społecznej w Glińsku,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Dom Pomocy Społecznej w Kostrzynie nad Odrą,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Miasto Gorzów Wielkopolski,</a:t>
            </a:r>
          </a:p>
          <a:p>
            <a:r>
              <a:rPr lang="pl-PL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Powiatowy Urząd Pracy w Sulęcinie,</a:t>
            </a:r>
          </a:p>
        </p:txBody>
      </p:sp>
    </p:spTree>
    <p:extLst>
      <p:ext uri="{BB962C8B-B14F-4D97-AF65-F5344CB8AC3E}">
        <p14:creationId xmlns:p14="http://schemas.microsoft.com/office/powerpoint/2010/main" val="211922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9B6053-3604-E74E-0238-8879DCD7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54C7F7-FEBA-2279-1326-5732F2BCC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D4DE8F-47FD-CEE1-8263-8CA626B7F584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Powiatowy Urząd Pracy w Międzyrzeczu,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Centrum Usług Opiekuńczych w Zielonej Górze,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Parafia Ewangelicko Augsburska w Gorzowie Wlkp.,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Parafia Rzymsko-Katolicka pw. Św. Stanisława Kostki w Sulechowie,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Gmina Świdnica,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Gmina Żagań Wiejska,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Specjalny Ośrodek Szkolno-Wychowawczy w Sulęcinie,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Ośrodek Pomocy Społecznej w Gozdnicy,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Szpital Na Wyspie w Żarach Sp. z o.o.,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Szpital Uniwersytecki im, Karola Marcinkowskiego w Zielonej Górze sp. z o. o..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Powiatowe Centrum Zdrowia Sp. z o.o. w Drezdenku.</a:t>
            </a:r>
          </a:p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Samodzielny Publiczny Zakład Opieki Zdrowotnej w Sulechowie.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89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5335589-1F35-4446-8027-4451E217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Prosty język – dlaczego to jest ważne?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0257DA6-D943-4D1F-882E-1B0422F8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79" y="12700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b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Prosty język to sposób mówienia i pisania, dzięki któremu zwykły człowiek rozumie tekst po pierwszej lekturze. </a:t>
            </a:r>
          </a:p>
          <a:p>
            <a:pPr marL="0" indent="0">
              <a:buNone/>
            </a:pPr>
            <a:endParaRPr lang="pl-PL" sz="1400" b="1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Przeciętny czytelnik: </a:t>
            </a:r>
            <a:endParaRPr lang="pl-PL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woli krótkie zdania i proste struktury, </a:t>
            </a:r>
          </a:p>
          <a:p>
            <a:r>
              <a:rPr lang="pl-PL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nie rozumie trudnych wyrazów (obcych, fachowych, abstrakcyjnych, książkowych), </a:t>
            </a:r>
          </a:p>
          <a:p>
            <a:r>
              <a:rPr lang="pl-PL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niewiele czyta (w 2020 r. 58% badanych nie przeczytało żadnej książki w całości ani jej fragmentu), </a:t>
            </a:r>
          </a:p>
          <a:p>
            <a:r>
              <a:rPr lang="pl-PL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jest pogrążony w szumie informacyjnym, </a:t>
            </a:r>
          </a:p>
          <a:p>
            <a:r>
              <a:rPr lang="pl-PL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często czyta w niesprzyjających warunkach (w ruchu, hałasie, niewygodnej pozycji), </a:t>
            </a:r>
          </a:p>
          <a:p>
            <a:r>
              <a:rPr lang="pl-PL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jest raczej słabo wykształcony. </a:t>
            </a:r>
          </a:p>
        </p:txBody>
      </p:sp>
      <p:pic>
        <p:nvPicPr>
          <p:cNvPr id="7" name="Obraz 6" descr="Obraz zawierający diagram&#10;&#10;Opis wygenerowany automatycznie">
            <a:extLst>
              <a:ext uri="{FF2B5EF4-FFF2-40B4-BE49-F238E27FC236}">
                <a16:creationId xmlns:a16="http://schemas.microsoft.com/office/drawing/2014/main" id="{1BD13F4D-3765-4267-95D1-EF58966A9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189" y="0"/>
            <a:ext cx="3158811" cy="133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3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776E76-1B6B-4325-A530-5764EE02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87603B6-C5EE-46F7-A385-4C2E6FDC1E6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549031" y="2360116"/>
            <a:ext cx="2561958" cy="4056433"/>
          </a:xfrm>
          <a:prstGeom prst="rect">
            <a:avLst/>
          </a:prstGeom>
        </p:spPr>
      </p:pic>
      <p:sp>
        <p:nvSpPr>
          <p:cNvPr id="10" name="Symbol zastępczy zawartości 8">
            <a:extLst>
              <a:ext uri="{FF2B5EF4-FFF2-40B4-BE49-F238E27FC236}">
                <a16:creationId xmlns:a16="http://schemas.microsoft.com/office/drawing/2014/main" id="{98569DCA-4F2D-4CDB-9CB1-CA4A4BFA173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52237" y="1027906"/>
            <a:ext cx="9965467" cy="178787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Zapraszamy do kontaktu </a:t>
            </a:r>
            <a:br>
              <a:rPr lang="pl-PL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Centrum Informacyjno-Doradczym dla osób z niepełnosprawnością </a:t>
            </a:r>
            <a:br>
              <a:rPr lang="pl-PL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(CIDON):</a:t>
            </a:r>
          </a:p>
          <a:p>
            <a:pPr marL="0" indent="0" algn="ctr">
              <a:buNone/>
            </a:pPr>
            <a:r>
              <a:rPr lang="pl-PL" sz="6400" b="1" dirty="0">
                <a:latin typeface="Calibri" panose="020F0502020204030204" pitchFamily="34" charset="0"/>
                <a:cs typeface="Calibri" panose="020F0502020204030204" pitchFamily="34" charset="0"/>
              </a:rPr>
              <a:t>Piotr Natkański, tel. 68 422 78 07 lub 25, e-mail: </a:t>
            </a:r>
            <a:r>
              <a:rPr lang="pl-PL" sz="6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cidon.lubuskie@pfron.org.pl</a:t>
            </a:r>
          </a:p>
          <a:p>
            <a:pPr marL="0" indent="0" algn="ctr">
              <a:buNone/>
            </a:pPr>
            <a:r>
              <a:rPr lang="pl-PL" sz="6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Facebook: PFRON Oddział Lubuski, Twitter: @</a:t>
            </a:r>
            <a:r>
              <a:rPr lang="pl-PL" sz="6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LubuskiPFRON</a:t>
            </a:r>
            <a:r>
              <a:rPr lang="pl-PL" sz="6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11" name="Symbol zastępczy zawartości 10" descr="Obraz zawierający mapa&#10;&#10;Opis wygenerowany automatycznie">
            <a:extLst>
              <a:ext uri="{FF2B5EF4-FFF2-40B4-BE49-F238E27FC236}">
                <a16:creationId xmlns:a16="http://schemas.microsoft.com/office/drawing/2014/main" id="{5D776C16-946A-4915-954D-F578E8C04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04" y="2580984"/>
            <a:ext cx="3703134" cy="3703134"/>
          </a:xfrm>
        </p:spPr>
      </p:pic>
    </p:spTree>
    <p:extLst>
      <p:ext uri="{BB962C8B-B14F-4D97-AF65-F5344CB8AC3E}">
        <p14:creationId xmlns:p14="http://schemas.microsoft.com/office/powerpoint/2010/main" val="19480878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71762</TotalTime>
  <Words>526</Words>
  <Application>Microsoft Office PowerPoint</Application>
  <PresentationFormat>Panoramiczny</PresentationFormat>
  <Paragraphs>65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Prosty język – dlaczego to jest ważne?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Natkański Piotr</cp:lastModifiedBy>
  <cp:revision>136</cp:revision>
  <dcterms:created xsi:type="dcterms:W3CDTF">2017-02-09T14:40:32Z</dcterms:created>
  <dcterms:modified xsi:type="dcterms:W3CDTF">2023-12-11T14:37:59Z</dcterms:modified>
</cp:coreProperties>
</file>